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5"/>
  </p:notesMasterIdLst>
  <p:handoutMasterIdLst>
    <p:handoutMasterId r:id="rId16"/>
  </p:handoutMasterIdLst>
  <p:sldIdLst>
    <p:sldId id="304" r:id="rId2"/>
    <p:sldId id="298" r:id="rId3"/>
    <p:sldId id="303" r:id="rId4"/>
    <p:sldId id="261" r:id="rId5"/>
    <p:sldId id="315" r:id="rId6"/>
    <p:sldId id="316" r:id="rId7"/>
    <p:sldId id="310" r:id="rId8"/>
    <p:sldId id="313" r:id="rId9"/>
    <p:sldId id="305" r:id="rId10"/>
    <p:sldId id="306" r:id="rId11"/>
    <p:sldId id="307" r:id="rId12"/>
    <p:sldId id="308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C11C55-80EC-411C-B103-F2C1A4AA5FAC}">
          <p14:sldIdLst>
            <p14:sldId id="304"/>
            <p14:sldId id="298"/>
            <p14:sldId id="303"/>
            <p14:sldId id="261"/>
            <p14:sldId id="315"/>
            <p14:sldId id="316"/>
            <p14:sldId id="310"/>
            <p14:sldId id="313"/>
            <p14:sldId id="305"/>
            <p14:sldId id="306"/>
            <p14:sldId id="307"/>
            <p14:sldId id="30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2F"/>
    <a:srgbClr val="00ACCD"/>
    <a:srgbClr val="FFC425"/>
    <a:srgbClr val="F58220"/>
    <a:srgbClr val="554741"/>
    <a:srgbClr val="BEB7B3"/>
    <a:srgbClr val="043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2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6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D8545-4BFE-46DC-8050-33BE664710DA}" type="doc">
      <dgm:prSet loTypeId="urn:microsoft.com/office/officeart/2005/8/layout/cycle3" loCatId="cycle" qsTypeId="urn:microsoft.com/office/officeart/2005/8/quickstyle/simple1" qsCatId="simple" csTypeId="urn:microsoft.com/office/officeart/2005/8/colors/accent6_2" csCatId="accent6" phldr="1"/>
      <dgm:spPr/>
    </dgm:pt>
    <dgm:pt modelId="{AF26F35A-6941-429E-BC6D-53BD15D9B9FD}">
      <dgm:prSet phldrT="[Text]"/>
      <dgm:spPr/>
      <dgm:t>
        <a:bodyPr/>
        <a:lstStyle/>
        <a:p>
          <a:r>
            <a:rPr lang="en-US" dirty="0"/>
            <a:t>Safety Culture</a:t>
          </a:r>
        </a:p>
      </dgm:t>
    </dgm:pt>
    <dgm:pt modelId="{54DBE155-7563-430F-9B08-5D8DD940E7F8}" type="parTrans" cxnId="{E1360516-4870-4CC5-9CA0-902C5496673E}">
      <dgm:prSet/>
      <dgm:spPr/>
      <dgm:t>
        <a:bodyPr/>
        <a:lstStyle/>
        <a:p>
          <a:endParaRPr lang="en-US"/>
        </a:p>
      </dgm:t>
    </dgm:pt>
    <dgm:pt modelId="{BD1EDB5D-F7BE-42A6-81E9-41CE2AA0077E}" type="sibTrans" cxnId="{E1360516-4870-4CC5-9CA0-902C5496673E}">
      <dgm:prSet/>
      <dgm:spPr/>
      <dgm:t>
        <a:bodyPr/>
        <a:lstStyle/>
        <a:p>
          <a:endParaRPr lang="en-US"/>
        </a:p>
      </dgm:t>
    </dgm:pt>
    <dgm:pt modelId="{6E849435-5D9C-4424-B0E5-6F295827BDBB}">
      <dgm:prSet phldrT="[Text]"/>
      <dgm:spPr/>
      <dgm:t>
        <a:bodyPr/>
        <a:lstStyle/>
        <a:p>
          <a:r>
            <a:rPr lang="en-US" dirty="0"/>
            <a:t>Safety Rules</a:t>
          </a:r>
        </a:p>
      </dgm:t>
    </dgm:pt>
    <dgm:pt modelId="{FE424ADA-6E16-4A7E-9E8F-1F050BE42536}" type="parTrans" cxnId="{D8DD0F62-EE6B-4307-BE2D-94487060F5ED}">
      <dgm:prSet/>
      <dgm:spPr/>
      <dgm:t>
        <a:bodyPr/>
        <a:lstStyle/>
        <a:p>
          <a:endParaRPr lang="en-US"/>
        </a:p>
      </dgm:t>
    </dgm:pt>
    <dgm:pt modelId="{B9229EA3-28CE-4EF6-BFED-FE8C88BEFD92}" type="sibTrans" cxnId="{D8DD0F62-EE6B-4307-BE2D-94487060F5ED}">
      <dgm:prSet/>
      <dgm:spPr/>
      <dgm:t>
        <a:bodyPr/>
        <a:lstStyle/>
        <a:p>
          <a:endParaRPr lang="en-US"/>
        </a:p>
      </dgm:t>
    </dgm:pt>
    <dgm:pt modelId="{705DF51F-0925-4803-A23F-74E49C6DF8E3}">
      <dgm:prSet phldrT="[Text]"/>
      <dgm:spPr/>
      <dgm:t>
        <a:bodyPr/>
        <a:lstStyle/>
        <a:p>
          <a:r>
            <a:rPr lang="en-US" dirty="0"/>
            <a:t>Challenges in the field</a:t>
          </a:r>
        </a:p>
      </dgm:t>
    </dgm:pt>
    <dgm:pt modelId="{AACD758F-9658-40A7-B7DB-77B93FC860F9}" type="parTrans" cxnId="{FE83F7D1-8AC1-408F-A411-4F62F46E97C3}">
      <dgm:prSet/>
      <dgm:spPr/>
      <dgm:t>
        <a:bodyPr/>
        <a:lstStyle/>
        <a:p>
          <a:endParaRPr lang="en-US"/>
        </a:p>
      </dgm:t>
    </dgm:pt>
    <dgm:pt modelId="{878781DF-0460-4E45-8A7A-C81818EBCF6C}" type="sibTrans" cxnId="{FE83F7D1-8AC1-408F-A411-4F62F46E97C3}">
      <dgm:prSet/>
      <dgm:spPr/>
      <dgm:t>
        <a:bodyPr/>
        <a:lstStyle/>
        <a:p>
          <a:endParaRPr lang="en-US"/>
        </a:p>
      </dgm:t>
    </dgm:pt>
    <dgm:pt modelId="{895E8695-6E3B-4AB3-8076-3C621BAE7AF4}">
      <dgm:prSet phldrT="[Text]"/>
      <dgm:spPr/>
      <dgm:t>
        <a:bodyPr/>
        <a:lstStyle/>
        <a:p>
          <a:r>
            <a:rPr lang="en-US" dirty="0"/>
            <a:t>Sub-contractors!</a:t>
          </a:r>
        </a:p>
      </dgm:t>
    </dgm:pt>
    <dgm:pt modelId="{161C0465-C390-48F6-946B-5A05BBA99DF5}" type="parTrans" cxnId="{2DE2003E-9001-4193-BF41-5238EF7ED848}">
      <dgm:prSet/>
      <dgm:spPr/>
      <dgm:t>
        <a:bodyPr/>
        <a:lstStyle/>
        <a:p>
          <a:endParaRPr lang="en-US"/>
        </a:p>
      </dgm:t>
    </dgm:pt>
    <dgm:pt modelId="{566FCF34-BBA3-4300-B982-424126B61906}" type="sibTrans" cxnId="{2DE2003E-9001-4193-BF41-5238EF7ED848}">
      <dgm:prSet/>
      <dgm:spPr/>
      <dgm:t>
        <a:bodyPr/>
        <a:lstStyle/>
        <a:p>
          <a:endParaRPr lang="en-US"/>
        </a:p>
      </dgm:t>
    </dgm:pt>
    <dgm:pt modelId="{2F024723-F267-4A4C-B732-7712532C9D7F}">
      <dgm:prSet phldrT="[Text]"/>
      <dgm:spPr/>
      <dgm:t>
        <a:bodyPr/>
        <a:lstStyle/>
        <a:p>
          <a:r>
            <a:rPr lang="en-US" dirty="0"/>
            <a:t>Summary</a:t>
          </a:r>
        </a:p>
        <a:p>
          <a:r>
            <a:rPr lang="en-US" dirty="0"/>
            <a:t>Q&amp;A</a:t>
          </a:r>
        </a:p>
      </dgm:t>
    </dgm:pt>
    <dgm:pt modelId="{3D3D842C-29A0-4AA2-834F-05D83D5467EB}" type="parTrans" cxnId="{4A65D421-86AA-4F5B-8B28-C97D54C7F3CE}">
      <dgm:prSet/>
      <dgm:spPr/>
      <dgm:t>
        <a:bodyPr/>
        <a:lstStyle/>
        <a:p>
          <a:endParaRPr lang="en-US"/>
        </a:p>
      </dgm:t>
    </dgm:pt>
    <dgm:pt modelId="{03CDE438-721B-4DCA-8D49-9B51D6F66213}" type="sibTrans" cxnId="{4A65D421-86AA-4F5B-8B28-C97D54C7F3CE}">
      <dgm:prSet/>
      <dgm:spPr/>
      <dgm:t>
        <a:bodyPr/>
        <a:lstStyle/>
        <a:p>
          <a:endParaRPr lang="en-US"/>
        </a:p>
      </dgm:t>
    </dgm:pt>
    <dgm:pt modelId="{A66CFB67-EDFF-481B-AE05-32B2167E29F3}" type="pres">
      <dgm:prSet presAssocID="{B0FD8545-4BFE-46DC-8050-33BE664710DA}" presName="Name0" presStyleCnt="0">
        <dgm:presLayoutVars>
          <dgm:dir/>
          <dgm:resizeHandles val="exact"/>
        </dgm:presLayoutVars>
      </dgm:prSet>
      <dgm:spPr/>
    </dgm:pt>
    <dgm:pt modelId="{61D4A065-978E-4BC7-817E-41D7F3E7390C}" type="pres">
      <dgm:prSet presAssocID="{B0FD8545-4BFE-46DC-8050-33BE664710DA}" presName="cycle" presStyleCnt="0"/>
      <dgm:spPr/>
    </dgm:pt>
    <dgm:pt modelId="{63945FDE-F49D-4CE6-9BA5-5B3B43BBB87C}" type="pres">
      <dgm:prSet presAssocID="{AF26F35A-6941-429E-BC6D-53BD15D9B9FD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D7242-8400-45F4-A52A-0316A6AA1095}" type="pres">
      <dgm:prSet presAssocID="{BD1EDB5D-F7BE-42A6-81E9-41CE2AA0077E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368666E-D0F4-4D44-B096-7156F98B357C}" type="pres">
      <dgm:prSet presAssocID="{705DF51F-0925-4803-A23F-74E49C6DF8E3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F5626-2A03-4972-BD87-2656761C598E}" type="pres">
      <dgm:prSet presAssocID="{6E849435-5D9C-4424-B0E5-6F295827BDBB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F8DB6-9DA9-46B4-9B6B-12DF46CB9DB0}" type="pres">
      <dgm:prSet presAssocID="{895E8695-6E3B-4AB3-8076-3C621BAE7AF4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FF4DD-3ED5-4404-83C9-732C15AF63C1}" type="pres">
      <dgm:prSet presAssocID="{2F024723-F267-4A4C-B732-7712532C9D7F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2003E-9001-4193-BF41-5238EF7ED848}" srcId="{B0FD8545-4BFE-46DC-8050-33BE664710DA}" destId="{895E8695-6E3B-4AB3-8076-3C621BAE7AF4}" srcOrd="3" destOrd="0" parTransId="{161C0465-C390-48F6-946B-5A05BBA99DF5}" sibTransId="{566FCF34-BBA3-4300-B982-424126B61906}"/>
    <dgm:cxn modelId="{695E1C89-7447-4E8A-B78B-57C802F12A66}" type="presOf" srcId="{AF26F35A-6941-429E-BC6D-53BD15D9B9FD}" destId="{63945FDE-F49D-4CE6-9BA5-5B3B43BBB87C}" srcOrd="0" destOrd="0" presId="urn:microsoft.com/office/officeart/2005/8/layout/cycle3"/>
    <dgm:cxn modelId="{4BDA1246-444B-4619-86A1-D2BEEF870C89}" type="presOf" srcId="{BD1EDB5D-F7BE-42A6-81E9-41CE2AA0077E}" destId="{CC8D7242-8400-45F4-A52A-0316A6AA1095}" srcOrd="0" destOrd="0" presId="urn:microsoft.com/office/officeart/2005/8/layout/cycle3"/>
    <dgm:cxn modelId="{FE83F7D1-8AC1-408F-A411-4F62F46E97C3}" srcId="{B0FD8545-4BFE-46DC-8050-33BE664710DA}" destId="{705DF51F-0925-4803-A23F-74E49C6DF8E3}" srcOrd="1" destOrd="0" parTransId="{AACD758F-9658-40A7-B7DB-77B93FC860F9}" sibTransId="{878781DF-0460-4E45-8A7A-C81818EBCF6C}"/>
    <dgm:cxn modelId="{E1360516-4870-4CC5-9CA0-902C5496673E}" srcId="{B0FD8545-4BFE-46DC-8050-33BE664710DA}" destId="{AF26F35A-6941-429E-BC6D-53BD15D9B9FD}" srcOrd="0" destOrd="0" parTransId="{54DBE155-7563-430F-9B08-5D8DD940E7F8}" sibTransId="{BD1EDB5D-F7BE-42A6-81E9-41CE2AA0077E}"/>
    <dgm:cxn modelId="{C0E2B877-0B3E-49B0-92FA-B330519DE021}" type="presOf" srcId="{6E849435-5D9C-4424-B0E5-6F295827BDBB}" destId="{E63F5626-2A03-4972-BD87-2656761C598E}" srcOrd="0" destOrd="0" presId="urn:microsoft.com/office/officeart/2005/8/layout/cycle3"/>
    <dgm:cxn modelId="{4A65D421-86AA-4F5B-8B28-C97D54C7F3CE}" srcId="{B0FD8545-4BFE-46DC-8050-33BE664710DA}" destId="{2F024723-F267-4A4C-B732-7712532C9D7F}" srcOrd="4" destOrd="0" parTransId="{3D3D842C-29A0-4AA2-834F-05D83D5467EB}" sibTransId="{03CDE438-721B-4DCA-8D49-9B51D6F66213}"/>
    <dgm:cxn modelId="{74ABCB22-C0C9-4E68-879D-28D10F1222AD}" type="presOf" srcId="{895E8695-6E3B-4AB3-8076-3C621BAE7AF4}" destId="{C79F8DB6-9DA9-46B4-9B6B-12DF46CB9DB0}" srcOrd="0" destOrd="0" presId="urn:microsoft.com/office/officeart/2005/8/layout/cycle3"/>
    <dgm:cxn modelId="{2087BF57-EDB4-4D37-A400-A4D7896BA440}" type="presOf" srcId="{B0FD8545-4BFE-46DC-8050-33BE664710DA}" destId="{A66CFB67-EDFF-481B-AE05-32B2167E29F3}" srcOrd="0" destOrd="0" presId="urn:microsoft.com/office/officeart/2005/8/layout/cycle3"/>
    <dgm:cxn modelId="{2A0E6AE2-7944-4E1A-A308-438356684949}" type="presOf" srcId="{705DF51F-0925-4803-A23F-74E49C6DF8E3}" destId="{2368666E-D0F4-4D44-B096-7156F98B357C}" srcOrd="0" destOrd="0" presId="urn:microsoft.com/office/officeart/2005/8/layout/cycle3"/>
    <dgm:cxn modelId="{D8DD0F62-EE6B-4307-BE2D-94487060F5ED}" srcId="{B0FD8545-4BFE-46DC-8050-33BE664710DA}" destId="{6E849435-5D9C-4424-B0E5-6F295827BDBB}" srcOrd="2" destOrd="0" parTransId="{FE424ADA-6E16-4A7E-9E8F-1F050BE42536}" sibTransId="{B9229EA3-28CE-4EF6-BFED-FE8C88BEFD92}"/>
    <dgm:cxn modelId="{5D700FEE-E990-44FC-824B-F4C5CFE04923}" type="presOf" srcId="{2F024723-F267-4A4C-B732-7712532C9D7F}" destId="{29AFF4DD-3ED5-4404-83C9-732C15AF63C1}" srcOrd="0" destOrd="0" presId="urn:microsoft.com/office/officeart/2005/8/layout/cycle3"/>
    <dgm:cxn modelId="{3E2FFDCE-F21D-4AA7-A79E-58123774455F}" type="presParOf" srcId="{A66CFB67-EDFF-481B-AE05-32B2167E29F3}" destId="{61D4A065-978E-4BC7-817E-41D7F3E7390C}" srcOrd="0" destOrd="0" presId="urn:microsoft.com/office/officeart/2005/8/layout/cycle3"/>
    <dgm:cxn modelId="{13638E9C-F817-4C79-8800-0BAAB07B3440}" type="presParOf" srcId="{61D4A065-978E-4BC7-817E-41D7F3E7390C}" destId="{63945FDE-F49D-4CE6-9BA5-5B3B43BBB87C}" srcOrd="0" destOrd="0" presId="urn:microsoft.com/office/officeart/2005/8/layout/cycle3"/>
    <dgm:cxn modelId="{A2F1FA3E-063A-4816-9F29-7F45A316567A}" type="presParOf" srcId="{61D4A065-978E-4BC7-817E-41D7F3E7390C}" destId="{CC8D7242-8400-45F4-A52A-0316A6AA1095}" srcOrd="1" destOrd="0" presId="urn:microsoft.com/office/officeart/2005/8/layout/cycle3"/>
    <dgm:cxn modelId="{69D44478-B718-43B5-8800-A0FB0C845C45}" type="presParOf" srcId="{61D4A065-978E-4BC7-817E-41D7F3E7390C}" destId="{2368666E-D0F4-4D44-B096-7156F98B357C}" srcOrd="2" destOrd="0" presId="urn:microsoft.com/office/officeart/2005/8/layout/cycle3"/>
    <dgm:cxn modelId="{1E3FED7A-28DC-4EDD-8DD3-BF90239374AB}" type="presParOf" srcId="{61D4A065-978E-4BC7-817E-41D7F3E7390C}" destId="{E63F5626-2A03-4972-BD87-2656761C598E}" srcOrd="3" destOrd="0" presId="urn:microsoft.com/office/officeart/2005/8/layout/cycle3"/>
    <dgm:cxn modelId="{78CCA408-91AF-4697-A3E8-4B84E3CF08B8}" type="presParOf" srcId="{61D4A065-978E-4BC7-817E-41D7F3E7390C}" destId="{C79F8DB6-9DA9-46B4-9B6B-12DF46CB9DB0}" srcOrd="4" destOrd="0" presId="urn:microsoft.com/office/officeart/2005/8/layout/cycle3"/>
    <dgm:cxn modelId="{DD90C5A6-03A4-4795-B252-3941BD1FE9D3}" type="presParOf" srcId="{61D4A065-978E-4BC7-817E-41D7F3E7390C}" destId="{29AFF4DD-3ED5-4404-83C9-732C15AF63C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D7242-8400-45F4-A52A-0316A6AA1095}">
      <dsp:nvSpPr>
        <dsp:cNvPr id="0" name=""/>
        <dsp:cNvSpPr/>
      </dsp:nvSpPr>
      <dsp:spPr>
        <a:xfrm>
          <a:off x="1983750" y="-34086"/>
          <a:ext cx="5576785" cy="5576785"/>
        </a:xfrm>
        <a:prstGeom prst="circularArrow">
          <a:avLst>
            <a:gd name="adj1" fmla="val 5544"/>
            <a:gd name="adj2" fmla="val 330680"/>
            <a:gd name="adj3" fmla="val 13748359"/>
            <a:gd name="adj4" fmla="val 17402764"/>
            <a:gd name="adj5" fmla="val 5757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45FDE-F49D-4CE6-9BA5-5B3B43BBB87C}">
      <dsp:nvSpPr>
        <dsp:cNvPr id="0" name=""/>
        <dsp:cNvSpPr/>
      </dsp:nvSpPr>
      <dsp:spPr>
        <a:xfrm>
          <a:off x="3450949" y="2873"/>
          <a:ext cx="2642387" cy="1321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Safety Culture</a:t>
          </a:r>
        </a:p>
      </dsp:txBody>
      <dsp:txXfrm>
        <a:off x="3515444" y="67368"/>
        <a:ext cx="2513397" cy="1192203"/>
      </dsp:txXfrm>
    </dsp:sp>
    <dsp:sp modelId="{2368666E-D0F4-4D44-B096-7156F98B357C}">
      <dsp:nvSpPr>
        <dsp:cNvPr id="0" name=""/>
        <dsp:cNvSpPr/>
      </dsp:nvSpPr>
      <dsp:spPr>
        <a:xfrm>
          <a:off x="5712713" y="1646141"/>
          <a:ext cx="2642387" cy="1321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Challenges in the field</a:t>
          </a:r>
        </a:p>
      </dsp:txBody>
      <dsp:txXfrm>
        <a:off x="5777208" y="1710636"/>
        <a:ext cx="2513397" cy="1192203"/>
      </dsp:txXfrm>
    </dsp:sp>
    <dsp:sp modelId="{E63F5626-2A03-4972-BD87-2656761C598E}">
      <dsp:nvSpPr>
        <dsp:cNvPr id="0" name=""/>
        <dsp:cNvSpPr/>
      </dsp:nvSpPr>
      <dsp:spPr>
        <a:xfrm>
          <a:off x="4848796" y="4305005"/>
          <a:ext cx="2642387" cy="1321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Safety Rules</a:t>
          </a:r>
        </a:p>
      </dsp:txBody>
      <dsp:txXfrm>
        <a:off x="4913291" y="4369500"/>
        <a:ext cx="2513397" cy="1192203"/>
      </dsp:txXfrm>
    </dsp:sp>
    <dsp:sp modelId="{C79F8DB6-9DA9-46B4-9B6B-12DF46CB9DB0}">
      <dsp:nvSpPr>
        <dsp:cNvPr id="0" name=""/>
        <dsp:cNvSpPr/>
      </dsp:nvSpPr>
      <dsp:spPr>
        <a:xfrm>
          <a:off x="2053101" y="4305005"/>
          <a:ext cx="2642387" cy="1321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Sub-contractors!</a:t>
          </a:r>
        </a:p>
      </dsp:txBody>
      <dsp:txXfrm>
        <a:off x="2117596" y="4369500"/>
        <a:ext cx="2513397" cy="1192203"/>
      </dsp:txXfrm>
    </dsp:sp>
    <dsp:sp modelId="{29AFF4DD-3ED5-4404-83C9-732C15AF63C1}">
      <dsp:nvSpPr>
        <dsp:cNvPr id="0" name=""/>
        <dsp:cNvSpPr/>
      </dsp:nvSpPr>
      <dsp:spPr>
        <a:xfrm>
          <a:off x="1189184" y="1646141"/>
          <a:ext cx="2642387" cy="1321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Summary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Q&amp;A</a:t>
          </a:r>
        </a:p>
      </dsp:txBody>
      <dsp:txXfrm>
        <a:off x="1253679" y="1710636"/>
        <a:ext cx="2513397" cy="1192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55EF3-8F86-4EAC-944D-03A9D3DB2FC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F4002-A2F0-48A0-8A5E-DD3809C14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43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6F7F-3AC2-4A2A-866E-A2176ED7F57C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2C21-2EB8-4D12-98EC-3ECF1B4A9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5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ZERO INCIDENTS: A SHARED GOAL</a:t>
            </a:r>
          </a:p>
          <a:p>
            <a:endParaRPr lang="en-US" dirty="0"/>
          </a:p>
          <a:p>
            <a:r>
              <a:rPr lang="en-US" dirty="0"/>
              <a:t>With an average of more than 20 million work hours annually, the PCL family of companies maintain an overall total recordable incident rate (TRIR) and overall lost-time frequency rate (LTFR) among the lowest in the industry. </a:t>
            </a:r>
          </a:p>
          <a:p>
            <a:endParaRPr lang="en-US" dirty="0"/>
          </a:p>
          <a:p>
            <a:r>
              <a:rPr lang="en-US" dirty="0"/>
              <a:t>PCL is committed to providing employees with equipment, training, and best practices to achieve a shared goal of zero incidents. </a:t>
            </a:r>
          </a:p>
          <a:p>
            <a:endParaRPr lang="en-US" dirty="0"/>
          </a:p>
          <a:p>
            <a:r>
              <a:rPr lang="en-US" dirty="0"/>
              <a:t>PCL strives to have employees leave work and return to their families safely every day.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2C21-2EB8-4D12-98EC-3ECF1B4A9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8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2C21-2EB8-4D12-98EC-3ECF1B4A9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" y="0"/>
            <a:ext cx="12190025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4229223"/>
            <a:ext cx="9074241" cy="148759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13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34" y="196497"/>
            <a:ext cx="862853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33" y="1701447"/>
            <a:ext cx="862853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504"/>
            <a:ext cx="12192000" cy="251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34" y="196497"/>
            <a:ext cx="862853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33" y="1701447"/>
            <a:ext cx="862853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9612"/>
            <a:ext cx="12192000" cy="2577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799568" y="1532709"/>
            <a:ext cx="4391532" cy="386706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7228" y="5657211"/>
            <a:ext cx="3756212" cy="79222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01"/>
            <a:ext cx="3265300" cy="10267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5043" y="268488"/>
            <a:ext cx="8712544" cy="100678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9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4176" y="2322708"/>
            <a:ext cx="4048359" cy="305781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40249" y="5820331"/>
            <a:ext cx="3756212" cy="79222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126950" y="5820330"/>
            <a:ext cx="3756212" cy="79222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999840" y="2322708"/>
            <a:ext cx="4010433" cy="305781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20679" y="-1"/>
            <a:ext cx="11360981" cy="1181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985043" y="268488"/>
            <a:ext cx="8712544" cy="100678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01"/>
            <a:ext cx="3265300" cy="10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31577" y="1847218"/>
            <a:ext cx="3838247" cy="307045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5323" y="5373364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573411" y="5373366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551499" y="5373364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209663" y="1847218"/>
            <a:ext cx="3838247" cy="307045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187749" y="1847218"/>
            <a:ext cx="3838247" cy="307045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85043" y="268488"/>
            <a:ext cx="8712544" cy="100678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01"/>
            <a:ext cx="3265300" cy="10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7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-36021" y="829759"/>
            <a:ext cx="12261273" cy="0"/>
          </a:xfrm>
          <a:prstGeom prst="line">
            <a:avLst/>
          </a:prstGeom>
          <a:ln w="38100">
            <a:solidFill>
              <a:srgbClr val="FFC4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36021" y="656448"/>
            <a:ext cx="12261273" cy="0"/>
          </a:xfrm>
          <a:prstGeom prst="line">
            <a:avLst/>
          </a:prstGeom>
          <a:ln w="38100">
            <a:solidFill>
              <a:srgbClr val="005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05" y="77119"/>
            <a:ext cx="2374005" cy="218780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151542" y="5813928"/>
            <a:ext cx="3890682" cy="833717"/>
          </a:xfrm>
        </p:spPr>
        <p:txBody>
          <a:bodyPr/>
          <a:lstStyle>
            <a:lvl2pPr marL="457200" indent="0" algn="ctr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4151542" y="2431309"/>
            <a:ext cx="3890682" cy="312264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33410" y="970961"/>
            <a:ext cx="11112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XX</a:t>
            </a:r>
            <a:b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256547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-36021" y="829759"/>
            <a:ext cx="12261273" cy="0"/>
          </a:xfrm>
          <a:prstGeom prst="line">
            <a:avLst/>
          </a:prstGeom>
          <a:ln w="38100">
            <a:solidFill>
              <a:srgbClr val="FFC4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36021" y="656448"/>
            <a:ext cx="12261273" cy="0"/>
          </a:xfrm>
          <a:prstGeom prst="line">
            <a:avLst/>
          </a:prstGeom>
          <a:ln w="38100">
            <a:solidFill>
              <a:srgbClr val="005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05" y="77119"/>
            <a:ext cx="2374005" cy="21878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223426" y="6025417"/>
            <a:ext cx="3890682" cy="699632"/>
          </a:xfrm>
        </p:spPr>
        <p:txBody>
          <a:bodyPr/>
          <a:lstStyle>
            <a:lvl2pPr marL="457200" indent="0" algn="ctr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2027944" y="6025417"/>
            <a:ext cx="3890682" cy="699632"/>
          </a:xfrm>
        </p:spPr>
        <p:txBody>
          <a:bodyPr/>
          <a:lstStyle>
            <a:lvl2pPr marL="457200" indent="0" algn="ctr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2027944" y="2589197"/>
            <a:ext cx="3890682" cy="310339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 hasCustomPrompt="1"/>
          </p:nvPr>
        </p:nvSpPr>
        <p:spPr>
          <a:xfrm>
            <a:off x="6223426" y="2589197"/>
            <a:ext cx="3890682" cy="310339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533410" y="970961"/>
            <a:ext cx="11112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XX</a:t>
            </a:r>
            <a:b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725475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-36021" y="829759"/>
            <a:ext cx="12261273" cy="0"/>
          </a:xfrm>
          <a:prstGeom prst="line">
            <a:avLst/>
          </a:prstGeom>
          <a:ln w="38100">
            <a:solidFill>
              <a:srgbClr val="FFC4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-36021" y="656448"/>
            <a:ext cx="12261273" cy="0"/>
          </a:xfrm>
          <a:prstGeom prst="line">
            <a:avLst/>
          </a:prstGeom>
          <a:ln w="38100">
            <a:solidFill>
              <a:srgbClr val="005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05" y="77119"/>
            <a:ext cx="2374005" cy="2187809"/>
          </a:xfrm>
          <a:prstGeom prst="rect">
            <a:avLst/>
          </a:prstGeom>
        </p:spPr>
      </p:pic>
      <p:sp>
        <p:nvSpPr>
          <p:cNvPr id="9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17444" y="2589196"/>
            <a:ext cx="3744417" cy="310339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4275" y="5980590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555247" y="6009468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461670" y="5980589"/>
            <a:ext cx="3110753" cy="832583"/>
          </a:xfrm>
        </p:spPr>
        <p:txBody>
          <a:bodyPr/>
          <a:lstStyle>
            <a:lvl2pPr marL="457200" indent="0" algn="l">
              <a:buNone/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216591" y="2589196"/>
            <a:ext cx="3744417" cy="310339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093052" y="2589196"/>
            <a:ext cx="3744417" cy="310339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533410" y="970961"/>
            <a:ext cx="11112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XX</a:t>
            </a:r>
            <a:b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latin typeface="Lucida Bright" panose="02040602050505020304" pitchFamily="18" charset="0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965060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12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" y="0"/>
            <a:ext cx="12190025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253" y="1854925"/>
            <a:ext cx="4149576" cy="1893751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14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25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384869" y="1907178"/>
            <a:ext cx="4497944" cy="250806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41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" y="0"/>
            <a:ext cx="12190025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384869" y="1907178"/>
            <a:ext cx="4497944" cy="250806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29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FFC4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" y="0"/>
            <a:ext cx="12190025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02584" y="2174966"/>
            <a:ext cx="4497944" cy="250806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64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25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37211" y="2685205"/>
            <a:ext cx="9074241" cy="148759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464" y="340006"/>
            <a:ext cx="9990335" cy="89027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3465" y="1721648"/>
            <a:ext cx="9990335" cy="4469297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63465" y="1393371"/>
            <a:ext cx="999033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176" y="1825625"/>
            <a:ext cx="518160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5946" y="90741"/>
            <a:ext cx="11047853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944" y="1416304"/>
            <a:ext cx="1101762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6346"/>
            <a:ext cx="12192000" cy="3001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5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176" y="1825625"/>
            <a:ext cx="518160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5946" y="90741"/>
            <a:ext cx="11047853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944" y="1416304"/>
            <a:ext cx="1101762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31" y="5378385"/>
            <a:ext cx="4617729" cy="159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96" y="68485"/>
            <a:ext cx="1179553" cy="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FDC5-CB42-47F3-A768-DC6BEE5F88E5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3BADD-CDDE-4127-8CC5-6BC702EA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9" r:id="rId2"/>
    <p:sldLayoutId id="2147483729" r:id="rId3"/>
    <p:sldLayoutId id="2147483730" r:id="rId4"/>
    <p:sldLayoutId id="2147483712" r:id="rId5"/>
    <p:sldLayoutId id="2147483727" r:id="rId6"/>
    <p:sldLayoutId id="2147483691" r:id="rId7"/>
    <p:sldLayoutId id="2147483716" r:id="rId8"/>
    <p:sldLayoutId id="2147483732" r:id="rId9"/>
    <p:sldLayoutId id="2147483689" r:id="rId10"/>
    <p:sldLayoutId id="2147483731" r:id="rId11"/>
    <p:sldLayoutId id="2147483715" r:id="rId12"/>
    <p:sldLayoutId id="2147483705" r:id="rId13"/>
    <p:sldLayoutId id="2147483706" r:id="rId14"/>
    <p:sldLayoutId id="2147483704" r:id="rId15"/>
    <p:sldLayoutId id="2147483720" r:id="rId16"/>
    <p:sldLayoutId id="2147483721" r:id="rId17"/>
    <p:sldLayoutId id="21474837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53E98E-D464-4EF8-8B8A-40DD84B7B263}"/>
              </a:ext>
            </a:extLst>
          </p:cNvPr>
          <p:cNvSpPr txBox="1">
            <a:spLocks/>
          </p:cNvSpPr>
          <p:nvPr/>
        </p:nvSpPr>
        <p:spPr>
          <a:xfrm>
            <a:off x="6299519" y="830829"/>
            <a:ext cx="5881586" cy="2457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dirty="0"/>
              <a:t>ENGG 404 </a:t>
            </a:r>
            <a:r>
              <a:rPr lang="en-US" dirty="0" smtClean="0"/>
              <a:t>2020W: </a:t>
            </a:r>
            <a:endParaRPr lang="en-US" dirty="0"/>
          </a:p>
          <a:p>
            <a:pPr algn="ctr">
              <a:lnSpc>
                <a:spcPct val="120000"/>
              </a:lnSpc>
            </a:pPr>
            <a:endParaRPr lang="en-US" dirty="0"/>
          </a:p>
          <a:p>
            <a:pPr algn="ctr">
              <a:lnSpc>
                <a:spcPct val="120000"/>
              </a:lnSpc>
            </a:pPr>
            <a:r>
              <a:rPr lang="en-US" dirty="0"/>
              <a:t>Risk Management and Professionalism at PCL Construction</a:t>
            </a:r>
          </a:p>
          <a:p>
            <a:pPr algn="ctr">
              <a:lnSpc>
                <a:spcPct val="120000"/>
              </a:lnSpc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FAA6FF-2DA4-4749-ABCB-BB0E64F60D9B}"/>
              </a:ext>
            </a:extLst>
          </p:cNvPr>
          <p:cNvSpPr txBox="1">
            <a:spLocks/>
          </p:cNvSpPr>
          <p:nvPr/>
        </p:nvSpPr>
        <p:spPr>
          <a:xfrm>
            <a:off x="6652523" y="3662082"/>
            <a:ext cx="5175577" cy="1487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Roger Keglowitsch</a:t>
            </a:r>
          </a:p>
          <a:p>
            <a:pPr algn="ctr"/>
            <a:r>
              <a:rPr lang="en-US" sz="2400" dirty="0"/>
              <a:t>COO, Heavy Industrial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C618D-0399-486B-B2CF-6154834870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4"/>
          <a:stretch/>
        </p:blipFill>
        <p:spPr>
          <a:xfrm>
            <a:off x="8592660" y="5523806"/>
            <a:ext cx="1295302" cy="8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128751"/>
            <a:ext cx="11017624" cy="1325563"/>
          </a:xfrm>
        </p:spPr>
        <p:txBody>
          <a:bodyPr>
            <a:normAutofit/>
          </a:bodyPr>
          <a:lstStyle/>
          <a:p>
            <a:r>
              <a:rPr lang="en-US" dirty="0"/>
              <a:t>Why do people choose to ignore safety rules/procedures?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893C90-50BD-4F02-9620-0EF97A15610D}"/>
              </a:ext>
            </a:extLst>
          </p:cNvPr>
          <p:cNvSpPr txBox="1">
            <a:spLocks/>
          </p:cNvSpPr>
          <p:nvPr/>
        </p:nvSpPr>
        <p:spPr>
          <a:xfrm>
            <a:off x="1569396" y="1747821"/>
            <a:ext cx="102967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They have not been explained well enough</a:t>
            </a:r>
          </a:p>
          <a:p>
            <a:r>
              <a:rPr lang="en-US" sz="3600" dirty="0"/>
              <a:t>The </a:t>
            </a:r>
            <a:r>
              <a:rPr lang="en-US" sz="3600" u="sng" dirty="0"/>
              <a:t>WHY</a:t>
            </a:r>
            <a:r>
              <a:rPr lang="en-US" sz="3600" dirty="0"/>
              <a:t> has not been explained</a:t>
            </a:r>
          </a:p>
          <a:p>
            <a:r>
              <a:rPr lang="en-US" sz="3600" dirty="0"/>
              <a:t>Not enforcing rules…. </a:t>
            </a:r>
          </a:p>
          <a:p>
            <a:r>
              <a:rPr lang="en-US" sz="3600" dirty="0"/>
              <a:t>Complacency</a:t>
            </a:r>
          </a:p>
          <a:p>
            <a:r>
              <a:rPr lang="en-US" sz="3600" dirty="0"/>
              <a:t>Risk tolerance</a:t>
            </a:r>
          </a:p>
          <a:p>
            <a:r>
              <a:rPr lang="en-US" sz="3600" dirty="0"/>
              <a:t>Rules can be too complicated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35D96-2E1A-4789-B10E-D2231662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35" y="4228288"/>
            <a:ext cx="3662465" cy="2441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78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128751"/>
            <a:ext cx="11017624" cy="1325563"/>
          </a:xfrm>
        </p:spPr>
        <p:txBody>
          <a:bodyPr>
            <a:normAutofit/>
          </a:bodyPr>
          <a:lstStyle/>
          <a:p>
            <a:r>
              <a:rPr lang="en-US" dirty="0"/>
              <a:t>How does PCL ensure its contractors work safely on PCL work sites?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893C90-50BD-4F02-9620-0EF97A15610D}"/>
              </a:ext>
            </a:extLst>
          </p:cNvPr>
          <p:cNvSpPr txBox="1">
            <a:spLocks/>
          </p:cNvSpPr>
          <p:nvPr/>
        </p:nvSpPr>
        <p:spPr>
          <a:xfrm>
            <a:off x="1569396" y="1747821"/>
            <a:ext cx="102967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One of our biggest challenges!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Subcontractors are vetted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One Team Approach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Senior Executive Commitment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1D4F-512B-4887-AE5C-A5B38919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728" y="2328153"/>
            <a:ext cx="3530967" cy="43936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048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A5BD-B70D-49F7-925F-596D00C0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2" y="1493239"/>
            <a:ext cx="5613912" cy="5306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C3116-569F-4336-B316-21102788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47" y="1447470"/>
            <a:ext cx="5557008" cy="55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3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54879" y="2811541"/>
            <a:ext cx="9074241" cy="1487590"/>
          </a:xfrm>
        </p:spPr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57" y="170330"/>
            <a:ext cx="3287059" cy="2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6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4667" y="0"/>
            <a:ext cx="9968808" cy="1006784"/>
          </a:xfrm>
        </p:spPr>
        <p:txBody>
          <a:bodyPr>
            <a:normAutofit/>
          </a:bodyPr>
          <a:lstStyle/>
          <a:p>
            <a:r>
              <a:rPr lang="en-US"/>
              <a:t>Learning Objectives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E91A6BD-DEC4-46F9-8E26-D5D3DFB4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77" y="1466807"/>
            <a:ext cx="10907337" cy="4887781"/>
          </a:xfrm>
        </p:spPr>
        <p:txBody>
          <a:bodyPr>
            <a:noAutofit/>
          </a:bodyPr>
          <a:lstStyle/>
          <a:p>
            <a:r>
              <a:rPr lang="en-US" dirty="0"/>
              <a:t>To assess how PCL ensures an outstanding safety culture</a:t>
            </a:r>
          </a:p>
          <a:p>
            <a:r>
              <a:rPr lang="en-US" dirty="0"/>
              <a:t>To differentiate between the challenges of </a:t>
            </a:r>
            <a:r>
              <a:rPr lang="en-CA" dirty="0"/>
              <a:t>technical requirements and human behaviours/communications in terms of safety</a:t>
            </a:r>
          </a:p>
          <a:p>
            <a:r>
              <a:rPr lang="en-US" dirty="0"/>
              <a:t>To examine why some workers ignore safety rules/procedures</a:t>
            </a:r>
          </a:p>
          <a:p>
            <a:r>
              <a:rPr lang="en-US" dirty="0"/>
              <a:t>To explain how PCL ensures sub-contractor safety excellence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A5B3B-8D2F-4F8C-B80F-8800C23FC4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4"/>
          <a:stretch/>
        </p:blipFill>
        <p:spPr>
          <a:xfrm>
            <a:off x="10721600" y="58384"/>
            <a:ext cx="1295302" cy="8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348ADF-DC7C-4A9A-8F46-29D57DCB6D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9098354"/>
              </p:ext>
            </p:extLst>
          </p:nvPr>
        </p:nvGraphicFramePr>
        <p:xfrm>
          <a:off x="1363663" y="1057072"/>
          <a:ext cx="9544286" cy="5629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01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128751"/>
            <a:ext cx="1101762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most influential action an engineer can do when walking a jobsite?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138" y="1784838"/>
            <a:ext cx="7869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Wear the required personal protective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Wear the required fall protection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Intervene in unsafe acts and behaviours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Don’t disturb people while they’re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 positive feedback when you see safe </a:t>
            </a:r>
            <a:r>
              <a:rPr lang="en-CA" dirty="0" smtClean="0"/>
              <a:t>behaviours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All of these things are robust risk management behaviours, but the most important action you can take is to </a:t>
            </a:r>
            <a:r>
              <a:rPr lang="en-CA" i="1" dirty="0" smtClean="0"/>
              <a:t>intervene in unsafe acts and behaviours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44220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90C6BD-1E4A-434F-BC36-EC636DD5D766}"/>
              </a:ext>
            </a:extLst>
          </p:cNvPr>
          <p:cNvSpPr txBox="1">
            <a:spLocks/>
          </p:cNvSpPr>
          <p:nvPr/>
        </p:nvSpPr>
        <p:spPr>
          <a:xfrm>
            <a:off x="64852" y="128751"/>
            <a:ext cx="114916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r>
              <a:rPr lang="en-US" sz="3800" dirty="0"/>
              <a:t>How do you get workers to live and breathe the safety culture of the organization?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156143-F06D-4BF2-995D-B1464582E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44" y="1408918"/>
            <a:ext cx="9606553" cy="5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90C6BD-1E4A-434F-BC36-EC636DD5D766}"/>
              </a:ext>
            </a:extLst>
          </p:cNvPr>
          <p:cNvSpPr txBox="1">
            <a:spLocks/>
          </p:cNvSpPr>
          <p:nvPr/>
        </p:nvSpPr>
        <p:spPr>
          <a:xfrm>
            <a:off x="64852" y="128751"/>
            <a:ext cx="114916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r>
              <a:rPr lang="en-US" sz="3800" dirty="0"/>
              <a:t>How do you get workers to live and breathe the safety culture of the organization?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D3046-047F-445A-BFB8-80901721F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33" y="1454314"/>
            <a:ext cx="6993006" cy="5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" y="128751"/>
            <a:ext cx="11491608" cy="1325563"/>
          </a:xfrm>
        </p:spPr>
        <p:txBody>
          <a:bodyPr>
            <a:noAutofit/>
          </a:bodyPr>
          <a:lstStyle/>
          <a:p>
            <a:pPr lvl="0"/>
            <a:r>
              <a:rPr lang="en-US" sz="3800"/>
              <a:t>How do you get workers to live and breathe the safety culture of the organization?</a:t>
            </a:r>
            <a:endParaRPr lang="en-US" sz="3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547A0-6194-414A-805D-7C130EA8F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26" y="1454314"/>
            <a:ext cx="3317216" cy="540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B8D02-A916-4436-AC27-A5BA4EC3C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454314"/>
            <a:ext cx="3697258" cy="5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5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" y="128751"/>
            <a:ext cx="11491608" cy="1325563"/>
          </a:xfrm>
        </p:spPr>
        <p:txBody>
          <a:bodyPr>
            <a:noAutofit/>
          </a:bodyPr>
          <a:lstStyle/>
          <a:p>
            <a:pPr lvl="0"/>
            <a:r>
              <a:rPr lang="en-US" sz="3800"/>
              <a:t>How do you get workers to live and breathe the safety culture of the organization?</a:t>
            </a:r>
            <a:endParaRPr lang="en-US" sz="3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BF60B-3B6C-4FCC-AF17-398333048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55" y="1440594"/>
            <a:ext cx="3706646" cy="5417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A83C-2982-4AF8-9E3E-7284B5BA0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91" y="1440594"/>
            <a:ext cx="3392803" cy="54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128751"/>
            <a:ext cx="11017624" cy="1325563"/>
          </a:xfrm>
        </p:spPr>
        <p:txBody>
          <a:bodyPr>
            <a:normAutofit/>
          </a:bodyPr>
          <a:lstStyle/>
          <a:p>
            <a:r>
              <a:rPr lang="en-US" dirty="0"/>
              <a:t>What are some challenges you will face in the field?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893C90-50BD-4F02-9620-0EF97A15610D}"/>
              </a:ext>
            </a:extLst>
          </p:cNvPr>
          <p:cNvSpPr txBox="1">
            <a:spLocks/>
          </p:cNvSpPr>
          <p:nvPr/>
        </p:nvSpPr>
        <p:spPr>
          <a:xfrm>
            <a:off x="336176" y="1650544"/>
            <a:ext cx="103810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Learning begins when you hit the project site!</a:t>
            </a:r>
          </a:p>
          <a:p>
            <a:r>
              <a:rPr lang="en-US" sz="3600" dirty="0"/>
              <a:t>Technical requirements VS Human </a:t>
            </a:r>
            <a:r>
              <a:rPr lang="en-US" sz="3600" dirty="0" err="1"/>
              <a:t>behaviours</a:t>
            </a:r>
            <a:r>
              <a:rPr lang="en-US" sz="3600" dirty="0"/>
              <a:t>/communications</a:t>
            </a:r>
          </a:p>
          <a:p>
            <a:r>
              <a:rPr lang="en-US" sz="3600" dirty="0"/>
              <a:t>Be a solution provider!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B6AE8-8B1D-4208-A6F3-450735CFC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-3542" r="-770" b="3542"/>
          <a:stretch/>
        </p:blipFill>
        <p:spPr>
          <a:xfrm>
            <a:off x="5468327" y="3767042"/>
            <a:ext cx="6802876" cy="2909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200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2966</TotalTime>
  <Words>395</Words>
  <Application>Microsoft Office PowerPoint</Application>
  <PresentationFormat>Widescreen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Lucida Bright</vt:lpstr>
      <vt:lpstr>Office Theme</vt:lpstr>
      <vt:lpstr>PowerPoint Presentation</vt:lpstr>
      <vt:lpstr>Learning Objectives</vt:lpstr>
      <vt:lpstr>Road map</vt:lpstr>
      <vt:lpstr>What is the most influential action an engineer can do when walking a jobsite? </vt:lpstr>
      <vt:lpstr>PowerPoint Presentation</vt:lpstr>
      <vt:lpstr>PowerPoint Presentation</vt:lpstr>
      <vt:lpstr>How do you get workers to live and breathe the safety culture of the organization?</vt:lpstr>
      <vt:lpstr>How do you get workers to live and breathe the safety culture of the organization?</vt:lpstr>
      <vt:lpstr>What are some challenges you will face in the field? </vt:lpstr>
      <vt:lpstr>Why do people choose to ignore safety rules/procedures?</vt:lpstr>
      <vt:lpstr>How does PCL ensure its contractors work safely on PCL work sites?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Candace Korchinsky</dc:creator>
  <cp:lastModifiedBy>Lisa White</cp:lastModifiedBy>
  <cp:revision>335</cp:revision>
  <dcterms:created xsi:type="dcterms:W3CDTF">2015-08-19T21:51:13Z</dcterms:created>
  <dcterms:modified xsi:type="dcterms:W3CDTF">2020-03-13T17:59:44Z</dcterms:modified>
</cp:coreProperties>
</file>